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07.10.2017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4414" y="3714752"/>
            <a:ext cx="6996138" cy="1233486"/>
          </a:xfrm>
        </p:spPr>
        <p:txBody>
          <a:bodyPr/>
          <a:lstStyle/>
          <a:p>
            <a:r>
              <a:rPr lang="ru-RU" dirty="0" smtClean="0"/>
              <a:t>Михаил Васильевич Ломоносов</a:t>
            </a:r>
            <a:br>
              <a:rPr lang="ru-RU" dirty="0" smtClean="0"/>
            </a:br>
            <a:r>
              <a:rPr lang="ru-RU" i="1" dirty="0" smtClean="0"/>
              <a:t>Ученый и патриот</a:t>
            </a:r>
            <a:endParaRPr lang="ru-RU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5124450"/>
            <a:ext cx="7358114" cy="1376384"/>
          </a:xfrm>
        </p:spPr>
        <p:txBody>
          <a:bodyPr>
            <a:normAutofit fontScale="77500" lnSpcReduction="20000"/>
          </a:bodyPr>
          <a:lstStyle/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i="1" dirty="0" smtClean="0"/>
              <a:t>     Капица </a:t>
            </a:r>
            <a:r>
              <a:rPr lang="ru-RU" i="1" dirty="0" smtClean="0"/>
              <a:t>П</a:t>
            </a:r>
            <a:r>
              <a:rPr lang="ru-RU" dirty="0" smtClean="0"/>
              <a:t>. </a:t>
            </a:r>
            <a:r>
              <a:rPr lang="ru-RU" i="1" dirty="0" smtClean="0"/>
              <a:t>Л</a:t>
            </a:r>
            <a:r>
              <a:rPr lang="ru-RU" dirty="0" smtClean="0"/>
              <a:t>. </a:t>
            </a:r>
            <a:r>
              <a:rPr lang="ru-RU" i="1" dirty="0" smtClean="0"/>
              <a:t>Ломоносов</a:t>
            </a:r>
            <a:r>
              <a:rPr lang="ru-RU" dirty="0" smtClean="0"/>
              <a:t> и </a:t>
            </a:r>
            <a:r>
              <a:rPr lang="ru-RU" i="1" dirty="0" smtClean="0"/>
              <a:t>мировая наука</a:t>
            </a:r>
            <a:r>
              <a:rPr lang="ru-RU" dirty="0" smtClean="0"/>
              <a:t> // Успехи </a:t>
            </a:r>
            <a:r>
              <a:rPr lang="ru-RU" dirty="0" smtClean="0"/>
              <a:t>физических</a:t>
            </a:r>
            <a:r>
              <a:rPr lang="ru-RU" dirty="0" smtClean="0"/>
              <a:t> </a:t>
            </a:r>
            <a:r>
              <a:rPr lang="ru-RU" i="1" dirty="0" smtClean="0"/>
              <a:t>наук</a:t>
            </a:r>
            <a:r>
              <a:rPr lang="ru-RU" dirty="0" smtClean="0"/>
              <a:t>. — 1965. — Т. 87, </a:t>
            </a:r>
            <a:r>
              <a:rPr lang="ru-RU" dirty="0" err="1" smtClean="0"/>
              <a:t>вып</a:t>
            </a:r>
            <a:r>
              <a:rPr lang="ru-RU" dirty="0" smtClean="0"/>
              <a:t>. 1 . — С. </a:t>
            </a:r>
            <a:r>
              <a:rPr lang="ru-RU" dirty="0" smtClean="0"/>
              <a:t>155—168.</a:t>
            </a:r>
            <a:endParaRPr lang="en-US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i="1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i="1" dirty="0" smtClean="0"/>
              <a:t>Кулакова И.П. Михаил Ломоносов: жизненные стратегии в контексте эпохи </a:t>
            </a:r>
            <a:r>
              <a:rPr lang="ru-RU" dirty="0" smtClean="0"/>
              <a:t>// Вестник Московского университета. Серия 8: История. </a:t>
            </a:r>
            <a:r>
              <a:rPr lang="ru-RU" dirty="0" smtClean="0"/>
              <a:t>2011. №5. С.16-38</a:t>
            </a:r>
          </a:p>
          <a:p>
            <a:pPr lvl="0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Биография М.В. Ломоносова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3900" dirty="0" smtClean="0">
                <a:latin typeface="+mj-lt"/>
              </a:rPr>
              <a:t>     Родился  19 ноября </a:t>
            </a:r>
            <a:r>
              <a:rPr lang="ru-RU" sz="3900" b="1" dirty="0" smtClean="0">
                <a:latin typeface="+mj-lt"/>
              </a:rPr>
              <a:t>1711</a:t>
            </a:r>
            <a:r>
              <a:rPr lang="ru-RU" sz="3900" dirty="0" smtClean="0">
                <a:latin typeface="+mj-lt"/>
              </a:rPr>
              <a:t> года в деревне </a:t>
            </a:r>
            <a:r>
              <a:rPr lang="ru-RU" sz="3900" dirty="0" err="1" smtClean="0">
                <a:latin typeface="+mj-lt"/>
              </a:rPr>
              <a:t>Мишанинской</a:t>
            </a:r>
            <a:endParaRPr lang="ru-RU" sz="3900" dirty="0" smtClean="0">
              <a:latin typeface="+mj-lt"/>
            </a:endParaRPr>
          </a:p>
          <a:p>
            <a:pPr algn="just">
              <a:buNone/>
            </a:pPr>
            <a:r>
              <a:rPr lang="ru-RU" sz="3900" dirty="0" smtClean="0">
                <a:latin typeface="+mj-lt"/>
              </a:rPr>
              <a:t>   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3900" dirty="0" smtClean="0">
                <a:latin typeface="+mj-lt"/>
              </a:rPr>
              <a:t>    Отец Василий </a:t>
            </a:r>
            <a:r>
              <a:rPr lang="ru-RU" sz="3900" dirty="0" err="1" smtClean="0">
                <a:latin typeface="+mj-lt"/>
              </a:rPr>
              <a:t>Дорофеевич</a:t>
            </a:r>
            <a:r>
              <a:rPr lang="ru-RU" sz="3900" dirty="0" smtClean="0">
                <a:latin typeface="+mj-lt"/>
              </a:rPr>
              <a:t> Ломоносов</a:t>
            </a:r>
          </a:p>
          <a:p>
            <a:pPr algn="just">
              <a:buFont typeface="Wingdings" pitchFamily="2" charset="2"/>
              <a:buChar char="ü"/>
            </a:pPr>
            <a:r>
              <a:rPr lang="ru-RU" sz="3900" dirty="0" smtClean="0">
                <a:latin typeface="+mj-lt"/>
              </a:rPr>
              <a:t>    Мать Елена Ивановна </a:t>
            </a:r>
            <a:r>
              <a:rPr lang="ru-RU" sz="3900" dirty="0" err="1" smtClean="0">
                <a:latin typeface="+mj-lt"/>
              </a:rPr>
              <a:t>Сивкова</a:t>
            </a:r>
            <a:r>
              <a:rPr lang="ru-RU" sz="3900" dirty="0" smtClean="0">
                <a:latin typeface="+mj-lt"/>
              </a:rPr>
              <a:t>   </a:t>
            </a:r>
          </a:p>
          <a:p>
            <a:pPr algn="just">
              <a:buNone/>
            </a:pPr>
            <a:r>
              <a:rPr lang="ru-RU" sz="3900" dirty="0" smtClean="0">
                <a:latin typeface="+mj-lt"/>
              </a:rPr>
              <a:t>  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3900" dirty="0" smtClean="0">
                <a:latin typeface="+mj-lt"/>
              </a:rPr>
              <a:t>     </a:t>
            </a:r>
            <a:r>
              <a:rPr lang="ru-RU" sz="3900" b="1" dirty="0" smtClean="0">
                <a:latin typeface="+mj-lt"/>
              </a:rPr>
              <a:t>1730</a:t>
            </a:r>
            <a:r>
              <a:rPr lang="ru-RU" sz="3900" dirty="0" smtClean="0">
                <a:latin typeface="+mj-lt"/>
              </a:rPr>
              <a:t> год – ушел в Москву</a:t>
            </a:r>
          </a:p>
          <a:p>
            <a:pPr>
              <a:buNone/>
            </a:pPr>
            <a:r>
              <a:rPr lang="ru-RU" sz="3200" dirty="0" smtClean="0">
                <a:latin typeface="+mj-lt"/>
              </a:rPr>
              <a:t>     </a:t>
            </a:r>
          </a:p>
          <a:p>
            <a:pPr>
              <a:buNone/>
            </a:pPr>
            <a:r>
              <a:rPr lang="ru-RU" sz="3200" dirty="0" smtClean="0">
                <a:latin typeface="+mj-lt"/>
              </a:rPr>
              <a:t>      </a:t>
            </a:r>
          </a:p>
          <a:p>
            <a:pPr>
              <a:buNone/>
            </a:pPr>
            <a:r>
              <a:rPr lang="ru-RU" sz="3200" dirty="0" smtClean="0">
                <a:latin typeface="+mj-lt"/>
              </a:rPr>
              <a:t>     </a:t>
            </a:r>
          </a:p>
          <a:p>
            <a:pPr>
              <a:buNone/>
            </a:pPr>
            <a:r>
              <a:rPr lang="ru-RU" sz="3200" dirty="0" smtClean="0">
                <a:latin typeface="+mj-lt"/>
              </a:rPr>
              <a:t> </a:t>
            </a:r>
          </a:p>
          <a:p>
            <a:pPr>
              <a:buNone/>
            </a:pPr>
            <a:endParaRPr lang="ru-RU" sz="3200" dirty="0"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Биография М.В. Ломоносова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219200"/>
            <a:ext cx="8186766" cy="5138758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3900" dirty="0" smtClean="0">
                <a:latin typeface="+mj-lt"/>
              </a:rPr>
              <a:t>   </a:t>
            </a:r>
            <a:r>
              <a:rPr lang="ru-RU" sz="3900" b="1" dirty="0" smtClean="0">
                <a:latin typeface="+mj-lt"/>
              </a:rPr>
              <a:t>1731-1735</a:t>
            </a:r>
            <a:r>
              <a:rPr lang="ru-RU" sz="3900" dirty="0" smtClean="0">
                <a:latin typeface="+mj-lt"/>
              </a:rPr>
              <a:t> – учеба в Славяно-греко-латинской академии</a:t>
            </a:r>
          </a:p>
          <a:p>
            <a:pPr algn="just">
              <a:buFont typeface="Wingdings" pitchFamily="2" charset="2"/>
              <a:buChar char="ü"/>
            </a:pPr>
            <a:r>
              <a:rPr lang="ru-RU" sz="3900" b="1" dirty="0" smtClean="0">
                <a:latin typeface="+mj-lt"/>
              </a:rPr>
              <a:t>   1734 </a:t>
            </a:r>
            <a:r>
              <a:rPr lang="ru-RU" sz="3900" dirty="0" smtClean="0">
                <a:latin typeface="+mj-lt"/>
              </a:rPr>
              <a:t>– учеба в </a:t>
            </a:r>
            <a:r>
              <a:rPr lang="ru-RU" sz="3900" dirty="0" err="1" smtClean="0">
                <a:latin typeface="+mj-lt"/>
              </a:rPr>
              <a:t>Киево-Могилянской</a:t>
            </a:r>
            <a:r>
              <a:rPr lang="ru-RU" sz="3900" dirty="0" smtClean="0">
                <a:latin typeface="+mj-lt"/>
              </a:rPr>
              <a:t> духовной академии</a:t>
            </a:r>
          </a:p>
          <a:p>
            <a:pPr algn="just">
              <a:buFont typeface="Wingdings" pitchFamily="2" charset="2"/>
              <a:buChar char="ü"/>
            </a:pPr>
            <a:r>
              <a:rPr lang="ru-RU" sz="3900" dirty="0" smtClean="0">
                <a:latin typeface="+mj-lt"/>
              </a:rPr>
              <a:t>   </a:t>
            </a:r>
            <a:r>
              <a:rPr lang="ru-RU" sz="3900" b="1" dirty="0" smtClean="0">
                <a:latin typeface="+mj-lt"/>
              </a:rPr>
              <a:t>1736</a:t>
            </a:r>
            <a:r>
              <a:rPr lang="ru-RU" sz="3900" dirty="0" smtClean="0">
                <a:latin typeface="+mj-lt"/>
              </a:rPr>
              <a:t> – учеба при Петербургской академии наук</a:t>
            </a:r>
          </a:p>
          <a:p>
            <a:pPr algn="just">
              <a:buFont typeface="Wingdings" pitchFamily="2" charset="2"/>
              <a:buChar char="ü"/>
            </a:pPr>
            <a:r>
              <a:rPr lang="ru-RU" sz="3900" dirty="0" smtClean="0">
                <a:latin typeface="+mj-lt"/>
              </a:rPr>
              <a:t>  </a:t>
            </a:r>
            <a:r>
              <a:rPr lang="ru-RU" sz="3900" b="1" dirty="0" smtClean="0">
                <a:latin typeface="+mj-lt"/>
              </a:rPr>
              <a:t>1736-1741 </a:t>
            </a:r>
            <a:r>
              <a:rPr lang="ru-RU" sz="3900" dirty="0" smtClean="0">
                <a:latin typeface="+mj-lt"/>
              </a:rPr>
              <a:t>год – обучение в Германии</a:t>
            </a:r>
          </a:p>
          <a:p>
            <a:pPr algn="just">
              <a:buNone/>
            </a:pPr>
            <a:r>
              <a:rPr lang="ru-RU" sz="3900" dirty="0" smtClean="0">
                <a:latin typeface="+mj-lt"/>
              </a:rPr>
              <a:t>  </a:t>
            </a:r>
            <a:r>
              <a:rPr lang="ru-RU" sz="3900" i="1" dirty="0" smtClean="0">
                <a:latin typeface="+mj-lt"/>
              </a:rPr>
              <a:t>обучение у профессора Х.Вольфа и профессора Ю.Г. </a:t>
            </a:r>
            <a:r>
              <a:rPr lang="ru-RU" sz="3900" i="1" dirty="0" err="1" smtClean="0">
                <a:latin typeface="+mj-lt"/>
              </a:rPr>
              <a:t>Дуйзинга</a:t>
            </a:r>
            <a:r>
              <a:rPr lang="ru-RU" sz="3900" i="1" dirty="0" smtClean="0">
                <a:latin typeface="+mj-lt"/>
              </a:rPr>
              <a:t>, у И.Ф. </a:t>
            </a:r>
            <a:r>
              <a:rPr lang="ru-RU" sz="3900" i="1" dirty="0" err="1" smtClean="0">
                <a:latin typeface="+mj-lt"/>
              </a:rPr>
              <a:t>Генкеля</a:t>
            </a:r>
            <a:endParaRPr lang="ru-RU" sz="3900" i="1" dirty="0" smtClean="0">
              <a:latin typeface="+mj-lt"/>
            </a:endParaRPr>
          </a:p>
          <a:p>
            <a:pPr>
              <a:buNone/>
            </a:pPr>
            <a:r>
              <a:rPr lang="ru-RU" sz="3200" dirty="0" smtClean="0">
                <a:latin typeface="+mj-lt"/>
              </a:rPr>
              <a:t>     </a:t>
            </a:r>
            <a:r>
              <a:rPr lang="ru-RU" sz="3900" i="1" dirty="0" smtClean="0">
                <a:latin typeface="+mj-lt"/>
              </a:rPr>
              <a:t>женился на Елизавете-Христине </a:t>
            </a:r>
            <a:r>
              <a:rPr lang="ru-RU" sz="3900" i="1" dirty="0" err="1" smtClean="0">
                <a:latin typeface="+mj-lt"/>
              </a:rPr>
              <a:t>Цильх</a:t>
            </a:r>
            <a:endParaRPr lang="ru-RU" sz="3900" i="1" dirty="0" smtClean="0">
              <a:latin typeface="+mj-lt"/>
            </a:endParaRPr>
          </a:p>
          <a:p>
            <a:pPr>
              <a:buNone/>
            </a:pPr>
            <a:r>
              <a:rPr lang="ru-RU" sz="3200" dirty="0" smtClean="0">
                <a:latin typeface="+mj-lt"/>
              </a:rPr>
              <a:t>      </a:t>
            </a:r>
            <a:r>
              <a:rPr lang="ru-RU" sz="3900" i="1" dirty="0" smtClean="0">
                <a:latin typeface="+mj-lt"/>
              </a:rPr>
              <a:t>«забрит» в </a:t>
            </a:r>
            <a:r>
              <a:rPr lang="ru-RU" sz="3900" i="1" dirty="0" err="1" smtClean="0">
                <a:latin typeface="+mj-lt"/>
              </a:rPr>
              <a:t>пруссие</a:t>
            </a:r>
            <a:r>
              <a:rPr lang="ru-RU" sz="3900" i="1" dirty="0" smtClean="0">
                <a:latin typeface="+mj-lt"/>
              </a:rPr>
              <a:t> рекруты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Биография М.В. Ломоносова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219200"/>
            <a:ext cx="8186766" cy="5138758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3900" dirty="0" smtClean="0">
                <a:latin typeface="+mj-lt"/>
              </a:rPr>
              <a:t>   </a:t>
            </a:r>
            <a:r>
              <a:rPr lang="ru-RU" sz="3900" b="1" dirty="0" smtClean="0">
                <a:latin typeface="+mj-lt"/>
              </a:rPr>
              <a:t>1741</a:t>
            </a:r>
            <a:r>
              <a:rPr lang="ru-RU" sz="3900" dirty="0" smtClean="0">
                <a:latin typeface="+mj-lt"/>
              </a:rPr>
              <a:t> – возвращение в Петербург</a:t>
            </a:r>
          </a:p>
          <a:p>
            <a:pPr algn="just">
              <a:buFont typeface="Wingdings" pitchFamily="2" charset="2"/>
              <a:buChar char="ü"/>
            </a:pPr>
            <a:r>
              <a:rPr lang="ru-RU" sz="3900" b="1" dirty="0" smtClean="0">
                <a:latin typeface="+mj-lt"/>
              </a:rPr>
              <a:t>   1741-1765 </a:t>
            </a:r>
            <a:r>
              <a:rPr lang="ru-RU" sz="3900" dirty="0" smtClean="0">
                <a:latin typeface="+mj-lt"/>
              </a:rPr>
              <a:t>- служба в Петербургской Академии наук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3900" b="1" dirty="0" smtClean="0">
                <a:latin typeface="+mj-lt"/>
              </a:rPr>
              <a:t>   1745 </a:t>
            </a:r>
            <a:r>
              <a:rPr lang="ru-RU" sz="3900" dirty="0" smtClean="0">
                <a:latin typeface="+mj-lt"/>
              </a:rPr>
              <a:t>– профессор химии</a:t>
            </a:r>
          </a:p>
          <a:p>
            <a:pPr algn="just">
              <a:buFont typeface="Wingdings" pitchFamily="2" charset="2"/>
              <a:buChar char="ü"/>
            </a:pPr>
            <a:r>
              <a:rPr lang="ru-RU" sz="3900" b="1" dirty="0" smtClean="0">
                <a:latin typeface="+mj-lt"/>
              </a:rPr>
              <a:t>   1748 </a:t>
            </a:r>
            <a:r>
              <a:rPr lang="ru-RU" sz="3900" dirty="0" smtClean="0">
                <a:latin typeface="+mj-lt"/>
              </a:rPr>
              <a:t>– химическая лаборатория</a:t>
            </a:r>
          </a:p>
          <a:p>
            <a:pPr algn="just">
              <a:buFont typeface="Wingdings" pitchFamily="2" charset="2"/>
              <a:buChar char="ü"/>
            </a:pPr>
            <a:r>
              <a:rPr lang="ru-RU" sz="3900" b="1" dirty="0" smtClean="0">
                <a:latin typeface="+mj-lt"/>
              </a:rPr>
              <a:t>   1753 </a:t>
            </a:r>
            <a:r>
              <a:rPr lang="ru-RU" sz="3900" dirty="0" smtClean="0">
                <a:latin typeface="+mj-lt"/>
              </a:rPr>
              <a:t>– стекольная фабрика в деревне </a:t>
            </a:r>
            <a:r>
              <a:rPr lang="ru-RU" sz="3900" dirty="0" err="1" smtClean="0">
                <a:latin typeface="+mj-lt"/>
              </a:rPr>
              <a:t>Усть-Рудица</a:t>
            </a:r>
            <a:endParaRPr lang="ru-RU" sz="3900" dirty="0" smtClean="0">
              <a:latin typeface="+mj-lt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3900" b="1" dirty="0" smtClean="0">
                <a:latin typeface="+mj-lt"/>
              </a:rPr>
              <a:t>   1755  - Проект Московского государственного университета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Сферы деятельности </a:t>
            </a:r>
            <a:br>
              <a:rPr lang="ru-RU" sz="4400" dirty="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М.В. Ломоносова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357298"/>
            <a:ext cx="8429684" cy="5072098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sz="4000" dirty="0" smtClean="0">
                <a:latin typeface="+mj-lt"/>
              </a:rPr>
              <a:t>         Химия </a:t>
            </a:r>
          </a:p>
          <a:p>
            <a:pPr algn="just">
              <a:buNone/>
            </a:pPr>
            <a:r>
              <a:rPr lang="ru-RU" sz="4000" b="1" dirty="0" smtClean="0">
                <a:latin typeface="+mj-lt"/>
              </a:rPr>
              <a:t>        </a:t>
            </a:r>
            <a:r>
              <a:rPr lang="ru-RU" sz="4000" dirty="0" smtClean="0">
                <a:latin typeface="+mj-lt"/>
              </a:rPr>
              <a:t>Физика</a:t>
            </a:r>
          </a:p>
          <a:p>
            <a:pPr algn="just">
              <a:buNone/>
            </a:pPr>
            <a:r>
              <a:rPr lang="ru-RU" sz="4000" dirty="0" smtClean="0">
                <a:latin typeface="+mj-lt"/>
              </a:rPr>
              <a:t>        Астрономия</a:t>
            </a:r>
          </a:p>
          <a:p>
            <a:pPr algn="just">
              <a:buNone/>
            </a:pPr>
            <a:r>
              <a:rPr lang="ru-RU" sz="4000" dirty="0" smtClean="0">
                <a:latin typeface="+mj-lt"/>
              </a:rPr>
              <a:t>        География</a:t>
            </a:r>
          </a:p>
          <a:p>
            <a:pPr algn="just">
              <a:buNone/>
            </a:pPr>
            <a:r>
              <a:rPr lang="ru-RU" sz="4000" dirty="0" smtClean="0">
                <a:latin typeface="+mj-lt"/>
              </a:rPr>
              <a:t>        Приборостроение </a:t>
            </a:r>
          </a:p>
          <a:p>
            <a:pPr algn="just">
              <a:buNone/>
            </a:pPr>
            <a:r>
              <a:rPr lang="ru-RU" sz="4000" dirty="0" smtClean="0">
                <a:latin typeface="+mj-lt"/>
              </a:rPr>
              <a:t>        Геология, металлургия</a:t>
            </a:r>
          </a:p>
          <a:p>
            <a:pPr algn="just">
              <a:buNone/>
            </a:pPr>
            <a:r>
              <a:rPr lang="ru-RU" sz="4000" dirty="0" smtClean="0">
                <a:latin typeface="+mj-lt"/>
              </a:rPr>
              <a:t>        Поэзия </a:t>
            </a:r>
          </a:p>
          <a:p>
            <a:pPr algn="just">
              <a:buNone/>
            </a:pPr>
            <a:r>
              <a:rPr lang="ru-RU" sz="4000" dirty="0" smtClean="0">
                <a:latin typeface="+mj-lt"/>
              </a:rPr>
              <a:t>        История </a:t>
            </a:r>
          </a:p>
          <a:p>
            <a:pPr algn="just">
              <a:buNone/>
            </a:pPr>
            <a:r>
              <a:rPr lang="ru-RU" sz="4000" dirty="0" smtClean="0">
                <a:latin typeface="+mj-lt"/>
              </a:rPr>
              <a:t>         Искусство </a:t>
            </a:r>
          </a:p>
          <a:p>
            <a:pPr algn="just">
              <a:buNone/>
            </a:pPr>
            <a:r>
              <a:rPr lang="ru-RU" sz="4600" b="1" dirty="0" smtClean="0">
                <a:latin typeface="+mj-lt"/>
              </a:rPr>
              <a:t>      Первый русский ученый-естествоиспытатель мирового масштаба и энциклопедист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1285860"/>
            <a:ext cx="3070782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М.В. Ломоносов и мировая наука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219200"/>
            <a:ext cx="8186766" cy="513875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3900" dirty="0" smtClean="0">
                <a:latin typeface="+mj-lt"/>
              </a:rPr>
              <a:t>   Работы М.В. Ломоносова в области </a:t>
            </a:r>
            <a:r>
              <a:rPr lang="ru-RU" sz="3900" b="1" dirty="0" smtClean="0">
                <a:latin typeface="+mj-lt"/>
              </a:rPr>
              <a:t>физики и химии долго оставались неизвестными </a:t>
            </a:r>
            <a:r>
              <a:rPr lang="ru-RU" sz="3900" dirty="0" smtClean="0">
                <a:latin typeface="+mj-lt"/>
              </a:rPr>
              <a:t>как на западе, так и в России</a:t>
            </a:r>
          </a:p>
          <a:p>
            <a:pPr algn="just">
              <a:buFont typeface="Wingdings" pitchFamily="2" charset="2"/>
              <a:buChar char="ü"/>
            </a:pPr>
            <a:r>
              <a:rPr lang="ru-RU" sz="3900" b="1" dirty="0" smtClean="0">
                <a:latin typeface="+mj-lt"/>
              </a:rPr>
              <a:t>   </a:t>
            </a:r>
            <a:r>
              <a:rPr lang="ru-RU" sz="3900" dirty="0" smtClean="0">
                <a:latin typeface="+mj-lt"/>
              </a:rPr>
              <a:t>М.В. Ломоносова знали как </a:t>
            </a:r>
            <a:r>
              <a:rPr lang="ru-RU" sz="3900" b="1" dirty="0" smtClean="0">
                <a:latin typeface="+mj-lt"/>
              </a:rPr>
              <a:t>историка </a:t>
            </a:r>
            <a:r>
              <a:rPr lang="ru-RU" sz="3900" dirty="0" smtClean="0">
                <a:latin typeface="+mj-lt"/>
              </a:rPr>
              <a:t>и создателя литературного </a:t>
            </a:r>
            <a:r>
              <a:rPr lang="ru-RU" sz="3900" b="1" dirty="0" smtClean="0">
                <a:latin typeface="+mj-lt"/>
              </a:rPr>
              <a:t>русского языка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3346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М.В. Ломоносов и мировая наука 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sz="3000" dirty="0" smtClean="0">
                <a:solidFill>
                  <a:schemeClr val="tx1"/>
                </a:solidFill>
              </a:rPr>
              <a:t>причины позднего открытия научных достижений</a:t>
            </a:r>
            <a:endParaRPr lang="ru-RU" sz="30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9200"/>
            <a:ext cx="8572560" cy="513875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3900" dirty="0" smtClean="0">
                <a:latin typeface="+mj-lt"/>
              </a:rPr>
              <a:t>  М.В. Ломоносов мог уделять своим опытам только небольшую часть времени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3900" b="1" dirty="0" smtClean="0">
                <a:latin typeface="+mj-lt"/>
              </a:rPr>
              <a:t>  </a:t>
            </a:r>
            <a:r>
              <a:rPr lang="ru-RU" sz="3900" dirty="0" smtClean="0">
                <a:latin typeface="+mj-lt"/>
              </a:rPr>
              <a:t>Для современной М.В. Ломоносову российской науки его идеи были очень передовыми</a:t>
            </a:r>
          </a:p>
          <a:p>
            <a:pPr algn="just">
              <a:buFont typeface="Wingdings" pitchFamily="2" charset="2"/>
              <a:buChar char="ü"/>
            </a:pPr>
            <a:r>
              <a:rPr lang="ru-RU" sz="3900" b="1" dirty="0" smtClean="0">
                <a:latin typeface="+mj-lt"/>
              </a:rPr>
              <a:t> </a:t>
            </a:r>
            <a:r>
              <a:rPr lang="ru-RU" sz="3900" dirty="0" smtClean="0">
                <a:latin typeface="+mj-lt"/>
              </a:rPr>
              <a:t> Проблема оповещения мировой научной общественности</a:t>
            </a:r>
            <a:endParaRPr lang="ru-RU" sz="3900" b="1" dirty="0" smtClean="0">
              <a:latin typeface="+mj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3346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М.В. Ломоносов и мировая наука 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sz="3000" dirty="0" smtClean="0">
                <a:solidFill>
                  <a:schemeClr val="tx1"/>
                </a:solidFill>
              </a:rPr>
              <a:t>причины позднего открытия научных достижений</a:t>
            </a:r>
            <a:endParaRPr lang="ru-RU" sz="30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219200"/>
            <a:ext cx="8186766" cy="5138758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3900" dirty="0" smtClean="0">
                <a:latin typeface="+mj-lt"/>
              </a:rPr>
              <a:t>   С 16 века наука развивается научными коллективами</a:t>
            </a:r>
          </a:p>
          <a:p>
            <a:pPr algn="just">
              <a:buFont typeface="Wingdings" pitchFamily="2" charset="2"/>
              <a:buChar char="ü"/>
            </a:pPr>
            <a:r>
              <a:rPr lang="ru-RU" sz="3900" b="1" dirty="0" smtClean="0">
                <a:latin typeface="+mj-lt"/>
              </a:rPr>
              <a:t>   </a:t>
            </a:r>
            <a:r>
              <a:rPr lang="ru-RU" sz="3900" dirty="0" smtClean="0">
                <a:latin typeface="+mj-lt"/>
              </a:rPr>
              <a:t>В Петербургской академии наук во время работы М.В. Ломоносова не было значительных ученых химиков и физиков</a:t>
            </a:r>
          </a:p>
          <a:p>
            <a:pPr algn="just">
              <a:buFont typeface="Wingdings" pitchFamily="2" charset="2"/>
              <a:buChar char="ü"/>
            </a:pPr>
            <a:r>
              <a:rPr lang="ru-RU" sz="3900" b="1" dirty="0" smtClean="0">
                <a:latin typeface="+mj-lt"/>
              </a:rPr>
              <a:t> </a:t>
            </a:r>
            <a:r>
              <a:rPr lang="ru-RU" sz="3900" dirty="0" smtClean="0">
                <a:latin typeface="+mj-lt"/>
              </a:rPr>
              <a:t>Характер М.В. Ломоносова не способствовал педагогической деятельности </a:t>
            </a:r>
            <a:endParaRPr lang="ru-RU" sz="3900" b="1" dirty="0" smtClean="0">
              <a:latin typeface="+mj-lt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90</TotalTime>
  <Words>294</Words>
  <PresentationFormat>Экран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Начальная</vt:lpstr>
      <vt:lpstr>Михаил Васильевич Ломоносов Ученый и патриот</vt:lpstr>
      <vt:lpstr>Биография М.В. Ломоносова</vt:lpstr>
      <vt:lpstr>Биография М.В. Ломоносова</vt:lpstr>
      <vt:lpstr>Биография М.В. Ломоносова</vt:lpstr>
      <vt:lpstr>Сферы деятельности  М.В. Ломоносова</vt:lpstr>
      <vt:lpstr>М.В. Ломоносов и мировая наука</vt:lpstr>
      <vt:lpstr>М.В. Ломоносов и мировая наука  причины позднего открытия научных достижений</vt:lpstr>
      <vt:lpstr>М.В. Ломоносов и мировая наука  причины позднего открытия научных достижений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Михаил Васильевич Ломоносов Ученый и патриот</dc:title>
  <dc:creator>Анна</dc:creator>
  <cp:lastModifiedBy>ACER</cp:lastModifiedBy>
  <cp:revision>14</cp:revision>
  <dcterms:created xsi:type="dcterms:W3CDTF">2015-10-28T21:11:30Z</dcterms:created>
  <dcterms:modified xsi:type="dcterms:W3CDTF">2017-10-07T01:07:17Z</dcterms:modified>
</cp:coreProperties>
</file>