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FA00"/>
    <a:srgbClr val="CCFF66"/>
    <a:srgbClr val="FFFF99"/>
    <a:srgbClr val="00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14.11.2016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14.11.2016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14.11.2016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14.11.2016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14.11.2016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solidFill>
                  <a:srgbClr val="00FFFF"/>
                </a:solidFill>
              </a:rPr>
              <a:t>Личность и научные взгляды К.Г. Юнга</a:t>
            </a:r>
            <a:endParaRPr lang="ru-RU" sz="5400" dirty="0">
              <a:solidFill>
                <a:srgbClr val="00FFFF"/>
              </a:solidFill>
            </a:endParaRPr>
          </a:p>
        </p:txBody>
      </p:sp>
      <p:pic>
        <p:nvPicPr>
          <p:cNvPr id="1026" name="Picture 2" descr="C:\псп\2015\Раздел 4\tumblr_m7fxqek9nu1rnvzfwo1_5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571744"/>
            <a:ext cx="3000396" cy="39822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CER\Desktop\prizrak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214686"/>
            <a:ext cx="6619888" cy="330994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818010"/>
          </a:xfrm>
        </p:spPr>
        <p:txBody>
          <a:bodyPr/>
          <a:lstStyle/>
          <a:p>
            <a:r>
              <a:rPr lang="ru-RU" b="1" dirty="0" smtClean="0">
                <a:solidFill>
                  <a:srgbClr val="FFFF99"/>
                </a:solidFill>
                <a:latin typeface="Book Antiqua" pitchFamily="18" charset="0"/>
              </a:rPr>
              <a:t>Биография К.Г. Юнга</a:t>
            </a:r>
            <a:endParaRPr lang="ru-RU" b="1" dirty="0">
              <a:solidFill>
                <a:srgbClr val="FFFF99"/>
              </a:solidFill>
              <a:latin typeface="Book Antiqu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1428736"/>
            <a:ext cx="7929618" cy="514353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4000" dirty="0" smtClean="0"/>
              <a:t>Родился </a:t>
            </a:r>
            <a:r>
              <a:rPr lang="ru-RU" sz="4000" b="1" dirty="0" smtClean="0"/>
              <a:t>26 июля 1875 г</a:t>
            </a:r>
            <a:r>
              <a:rPr lang="ru-RU" sz="4000" dirty="0" smtClean="0"/>
              <a:t>. в местечке </a:t>
            </a:r>
            <a:r>
              <a:rPr lang="ru-RU" sz="4000" dirty="0" err="1" smtClean="0"/>
              <a:t>Кессвиль</a:t>
            </a:r>
            <a:r>
              <a:rPr lang="ru-RU" sz="4000" dirty="0" smtClean="0"/>
              <a:t> в кантоне </a:t>
            </a:r>
            <a:r>
              <a:rPr lang="ru-RU" sz="4000" dirty="0" err="1" smtClean="0"/>
              <a:t>Тургау</a:t>
            </a:r>
            <a:endParaRPr lang="ru-RU" sz="4000" dirty="0" smtClean="0"/>
          </a:p>
          <a:p>
            <a:pPr algn="r">
              <a:buNone/>
            </a:pPr>
            <a:r>
              <a:rPr lang="ru-RU" sz="4000" b="1" dirty="0" smtClean="0"/>
              <a:t>Отец</a:t>
            </a:r>
            <a:r>
              <a:rPr lang="ru-RU" sz="4000" dirty="0" smtClean="0"/>
              <a:t> – </a:t>
            </a:r>
            <a:r>
              <a:rPr lang="ru-RU" sz="4000" dirty="0" err="1" smtClean="0"/>
              <a:t>Пауль</a:t>
            </a:r>
            <a:r>
              <a:rPr lang="ru-RU" sz="4000" dirty="0" smtClean="0"/>
              <a:t> Юнг</a:t>
            </a:r>
          </a:p>
          <a:p>
            <a:pPr algn="r">
              <a:buNone/>
            </a:pPr>
            <a:r>
              <a:rPr lang="ru-RU" sz="4000" b="1" dirty="0" smtClean="0"/>
              <a:t>Мать</a:t>
            </a:r>
            <a:r>
              <a:rPr lang="ru-RU" sz="4000" dirty="0" smtClean="0"/>
              <a:t> - Эмили </a:t>
            </a:r>
            <a:r>
              <a:rPr lang="ru-RU" sz="4000" dirty="0" err="1" smtClean="0"/>
              <a:t>Прайсверк</a:t>
            </a:r>
            <a:r>
              <a:rPr lang="en-US" sz="4000" dirty="0" smtClean="0"/>
              <a:t> </a:t>
            </a:r>
            <a:endParaRPr lang="ru-RU" sz="4000" dirty="0" smtClean="0"/>
          </a:p>
          <a:p>
            <a:pPr algn="just">
              <a:buNone/>
            </a:pPr>
            <a:endParaRPr lang="ru-RU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CER\Desktop\jung_19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60" y="2786058"/>
            <a:ext cx="2877491" cy="368909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818010"/>
          </a:xfrm>
        </p:spPr>
        <p:txBody>
          <a:bodyPr/>
          <a:lstStyle/>
          <a:p>
            <a:r>
              <a:rPr lang="ru-RU" b="1" dirty="0" smtClean="0">
                <a:solidFill>
                  <a:srgbClr val="FFFF99"/>
                </a:solidFill>
                <a:latin typeface="Book Antiqua" pitchFamily="18" charset="0"/>
              </a:rPr>
              <a:t>Биография К.Г. Юнга</a:t>
            </a:r>
            <a:endParaRPr lang="ru-RU" b="1" dirty="0">
              <a:solidFill>
                <a:srgbClr val="FFFF99"/>
              </a:solidFill>
              <a:latin typeface="Book Antiqu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14422"/>
            <a:ext cx="8286808" cy="4857784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sz="4000" b="1" dirty="0" smtClean="0"/>
              <a:t>1895-1900 гг.</a:t>
            </a:r>
            <a:r>
              <a:rPr lang="ru-RU" sz="4000" dirty="0" smtClean="0"/>
              <a:t> – обучение на медицинском факультете </a:t>
            </a:r>
            <a:r>
              <a:rPr lang="ru-RU" sz="4000" dirty="0" err="1" smtClean="0"/>
              <a:t>Базельского</a:t>
            </a:r>
            <a:r>
              <a:rPr lang="ru-RU" sz="4000" dirty="0" smtClean="0"/>
              <a:t> </a:t>
            </a:r>
            <a:r>
              <a:rPr lang="ru-RU" sz="4000" dirty="0" smtClean="0"/>
              <a:t>университета</a:t>
            </a:r>
            <a:endParaRPr lang="en-US" sz="4000" dirty="0" smtClean="0"/>
          </a:p>
          <a:p>
            <a:pPr algn="just">
              <a:buNone/>
            </a:pPr>
            <a:endParaRPr lang="en-US" sz="4000" dirty="0" smtClean="0"/>
          </a:p>
          <a:p>
            <a:pPr algn="just">
              <a:buNone/>
            </a:pPr>
            <a:endParaRPr lang="en-US" sz="4000" dirty="0" smtClean="0"/>
          </a:p>
          <a:p>
            <a:pPr algn="just">
              <a:buNone/>
            </a:pPr>
            <a:r>
              <a:rPr lang="ru-RU" sz="3700" b="1" dirty="0" smtClean="0"/>
              <a:t>1900-1909 </a:t>
            </a:r>
            <a:r>
              <a:rPr lang="ru-RU" sz="3700" b="1" dirty="0" smtClean="0"/>
              <a:t>гг.</a:t>
            </a:r>
            <a:r>
              <a:rPr lang="ru-RU" sz="3700" dirty="0" smtClean="0"/>
              <a:t> – работа </a:t>
            </a:r>
            <a:endParaRPr lang="en-US" sz="3700" dirty="0" smtClean="0"/>
          </a:p>
          <a:p>
            <a:pPr algn="just">
              <a:buNone/>
            </a:pPr>
            <a:r>
              <a:rPr lang="ru-RU" sz="3700" dirty="0" smtClean="0"/>
              <a:t>психиатром </a:t>
            </a:r>
            <a:r>
              <a:rPr lang="ru-RU" sz="3700" dirty="0" smtClean="0"/>
              <a:t>в </a:t>
            </a:r>
            <a:r>
              <a:rPr lang="ru-RU" sz="3700" dirty="0" err="1" smtClean="0"/>
              <a:t>Цюрихской</a:t>
            </a:r>
            <a:r>
              <a:rPr lang="ru-RU" sz="3700" dirty="0" smtClean="0"/>
              <a:t> </a:t>
            </a:r>
            <a:endParaRPr lang="en-US" sz="3700" dirty="0" smtClean="0"/>
          </a:p>
          <a:p>
            <a:pPr algn="just">
              <a:buNone/>
            </a:pPr>
            <a:r>
              <a:rPr lang="ru-RU" sz="3700" dirty="0" smtClean="0"/>
              <a:t>клинике </a:t>
            </a:r>
            <a:r>
              <a:rPr lang="ru-RU" sz="3700" dirty="0" err="1" smtClean="0"/>
              <a:t>Бургхёльцли</a:t>
            </a:r>
            <a:r>
              <a:rPr lang="ru-RU" sz="3700" dirty="0" smtClean="0"/>
              <a:t> </a:t>
            </a:r>
            <a:endParaRPr lang="en-US" sz="3700" dirty="0" smtClean="0"/>
          </a:p>
          <a:p>
            <a:pPr algn="just">
              <a:buNone/>
            </a:pPr>
            <a:r>
              <a:rPr lang="ru-RU" sz="3700" dirty="0" smtClean="0"/>
              <a:t>под </a:t>
            </a:r>
            <a:r>
              <a:rPr lang="ru-RU" sz="3700" dirty="0" smtClean="0"/>
              <a:t>руководством Э. </a:t>
            </a:r>
            <a:r>
              <a:rPr lang="ru-RU" sz="3700" dirty="0" err="1" smtClean="0"/>
              <a:t>Блейлера</a:t>
            </a:r>
            <a:endParaRPr lang="en-US" sz="3700" dirty="0" smtClean="0"/>
          </a:p>
          <a:p>
            <a:pPr algn="just">
              <a:buNone/>
            </a:pPr>
            <a:endParaRPr lang="en-US" sz="3700" dirty="0" smtClean="0"/>
          </a:p>
          <a:p>
            <a:pPr algn="just">
              <a:buNone/>
            </a:pPr>
            <a:endParaRPr lang="en-US" sz="3700" dirty="0" smtClean="0"/>
          </a:p>
          <a:p>
            <a:pPr algn="just">
              <a:buNone/>
            </a:pPr>
            <a:endParaRPr lang="ru-RU" sz="37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CER\Desktop\Без назван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429000"/>
            <a:ext cx="4786346" cy="318509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818010"/>
          </a:xfrm>
        </p:spPr>
        <p:txBody>
          <a:bodyPr/>
          <a:lstStyle/>
          <a:p>
            <a:r>
              <a:rPr lang="ru-RU" b="1" dirty="0" smtClean="0">
                <a:solidFill>
                  <a:srgbClr val="FFFF99"/>
                </a:solidFill>
                <a:latin typeface="Book Antiqua" pitchFamily="18" charset="0"/>
              </a:rPr>
              <a:t>Биография К.Г. Юнга</a:t>
            </a:r>
            <a:endParaRPr lang="ru-RU" b="1" dirty="0">
              <a:solidFill>
                <a:srgbClr val="FFFF99"/>
              </a:solidFill>
              <a:latin typeface="Book Antiqu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71546"/>
            <a:ext cx="8429684" cy="550072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400" b="1" dirty="0" smtClean="0"/>
              <a:t>1903 г.</a:t>
            </a:r>
            <a:r>
              <a:rPr lang="ru-RU" sz="3400" dirty="0" smtClean="0"/>
              <a:t>  - женился на Эмме </a:t>
            </a:r>
            <a:r>
              <a:rPr lang="ru-RU" sz="3400" dirty="0" err="1" smtClean="0"/>
              <a:t>Раушенбах</a:t>
            </a:r>
            <a:endParaRPr lang="ru-RU" sz="3400" dirty="0" smtClean="0"/>
          </a:p>
          <a:p>
            <a:pPr>
              <a:buNone/>
            </a:pPr>
            <a:r>
              <a:rPr lang="ru-RU" sz="4000" b="1" dirty="0" smtClean="0"/>
              <a:t>1907 г.</a:t>
            </a:r>
            <a:r>
              <a:rPr lang="ru-RU" sz="4000" dirty="0" smtClean="0"/>
              <a:t> – личное знакомство с З. Фрейдом</a:t>
            </a:r>
          </a:p>
          <a:p>
            <a:pPr>
              <a:buNone/>
            </a:pPr>
            <a:r>
              <a:rPr lang="ru-RU" b="1" dirty="0" smtClean="0"/>
              <a:t>С 1908 г. </a:t>
            </a:r>
            <a:r>
              <a:rPr lang="ru-RU" dirty="0" smtClean="0"/>
              <a:t>семья обосновывается в </a:t>
            </a:r>
            <a:r>
              <a:rPr lang="ru-RU" dirty="0" err="1" smtClean="0"/>
              <a:t>Кюснахте</a:t>
            </a:r>
            <a:endParaRPr lang="ru-RU" dirty="0" smtClean="0"/>
          </a:p>
          <a:p>
            <a:pPr algn="r">
              <a:buNone/>
            </a:pPr>
            <a:r>
              <a:rPr lang="en-US" sz="4000" b="1" dirty="0" smtClean="0"/>
              <a:t> </a:t>
            </a:r>
          </a:p>
          <a:p>
            <a:pPr algn="r">
              <a:buNone/>
            </a:pPr>
            <a:r>
              <a:rPr lang="en-US" sz="4000" b="1" dirty="0" smtClean="0"/>
              <a:t>        </a:t>
            </a:r>
            <a:r>
              <a:rPr lang="ru-RU" sz="4000" b="1" dirty="0" smtClean="0"/>
              <a:t>1912-1918 </a:t>
            </a:r>
            <a:r>
              <a:rPr lang="ru-RU" sz="4000" b="1" dirty="0" smtClean="0"/>
              <a:t>гг. </a:t>
            </a:r>
            <a:r>
              <a:rPr lang="ru-RU" sz="4000" dirty="0" smtClean="0"/>
              <a:t>– «столкновение с бессознательным»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CER\Desktop\masai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6" y="1000108"/>
            <a:ext cx="4066471" cy="264320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818010"/>
          </a:xfrm>
        </p:spPr>
        <p:txBody>
          <a:bodyPr/>
          <a:lstStyle/>
          <a:p>
            <a:r>
              <a:rPr lang="ru-RU" b="1" dirty="0" smtClean="0">
                <a:solidFill>
                  <a:srgbClr val="FFFF99"/>
                </a:solidFill>
                <a:latin typeface="Book Antiqua" pitchFamily="18" charset="0"/>
              </a:rPr>
              <a:t>Биография К.Г. Юнга</a:t>
            </a:r>
            <a:endParaRPr lang="ru-RU" b="1" dirty="0">
              <a:solidFill>
                <a:srgbClr val="FFFF99"/>
              </a:solidFill>
              <a:latin typeface="Book Antiqu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142984"/>
            <a:ext cx="8286808" cy="54292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b="1" dirty="0" smtClean="0"/>
              <a:t>1920-1930е – </a:t>
            </a:r>
            <a:r>
              <a:rPr lang="ru-RU" sz="4000" dirty="0" smtClean="0"/>
              <a:t>поездки</a:t>
            </a:r>
          </a:p>
          <a:p>
            <a:pPr>
              <a:buNone/>
            </a:pPr>
            <a:r>
              <a:rPr lang="ru-RU" sz="4000" dirty="0" smtClean="0"/>
              <a:t> в штат </a:t>
            </a:r>
            <a:r>
              <a:rPr lang="ru-RU" sz="4000" dirty="0" err="1" smtClean="0"/>
              <a:t>Нью-Мехико</a:t>
            </a:r>
            <a:r>
              <a:rPr lang="ru-RU" sz="4000" dirty="0" smtClean="0"/>
              <a:t>, </a:t>
            </a:r>
            <a:endParaRPr lang="en-US" sz="4000" dirty="0" smtClean="0"/>
          </a:p>
          <a:p>
            <a:pPr>
              <a:buNone/>
            </a:pPr>
            <a:r>
              <a:rPr lang="ru-RU" sz="4000" dirty="0" smtClean="0"/>
              <a:t>к </a:t>
            </a:r>
            <a:r>
              <a:rPr lang="ru-RU" sz="4000" dirty="0" smtClean="0"/>
              <a:t>индейцам пуэбло</a:t>
            </a:r>
          </a:p>
          <a:p>
            <a:pPr>
              <a:buNone/>
            </a:pPr>
            <a:r>
              <a:rPr lang="ru-RU" sz="4000" dirty="0" smtClean="0"/>
              <a:t> в Кению и Уганду</a:t>
            </a:r>
          </a:p>
          <a:p>
            <a:pPr>
              <a:buNone/>
            </a:pPr>
            <a:r>
              <a:rPr lang="ru-RU" sz="4000" b="1" dirty="0" smtClean="0"/>
              <a:t>1938 г.</a:t>
            </a:r>
            <a:r>
              <a:rPr lang="ru-RU" sz="4000" dirty="0" smtClean="0"/>
              <a:t> – поездка в Индию </a:t>
            </a:r>
          </a:p>
          <a:p>
            <a:pPr>
              <a:buNone/>
            </a:pPr>
            <a:r>
              <a:rPr lang="ru-RU" sz="4000" b="1" dirty="0" smtClean="0"/>
              <a:t>1944 г. </a:t>
            </a:r>
            <a:r>
              <a:rPr lang="ru-RU" sz="4000" dirty="0" smtClean="0"/>
              <a:t>– опыт переживания </a:t>
            </a:r>
            <a:r>
              <a:rPr lang="ru-RU" sz="4000" dirty="0" err="1" smtClean="0"/>
              <a:t>околосмертного</a:t>
            </a:r>
            <a:r>
              <a:rPr lang="ru-RU" sz="4000" dirty="0" smtClean="0"/>
              <a:t> состояния</a:t>
            </a:r>
          </a:p>
          <a:p>
            <a:pPr>
              <a:buNone/>
            </a:pPr>
            <a:r>
              <a:rPr lang="ru-RU" sz="4000" b="1" dirty="0" smtClean="0"/>
              <a:t>1961 г.</a:t>
            </a:r>
            <a:r>
              <a:rPr lang="ru-RU" sz="4000" dirty="0" smtClean="0"/>
              <a:t> – скончался 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CER\Desktop\3503047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3000372"/>
            <a:ext cx="3746501" cy="250033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81801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A7FA00"/>
                </a:solidFill>
                <a:latin typeface="Book Antiqua" pitchFamily="18" charset="0"/>
              </a:rPr>
              <a:t>Научные взгляды К.Г. Юнга</a:t>
            </a:r>
            <a:endParaRPr lang="ru-RU" b="1" dirty="0">
              <a:solidFill>
                <a:srgbClr val="A7FA00"/>
              </a:solidFill>
              <a:latin typeface="Book Antiqu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14422"/>
            <a:ext cx="8215370" cy="535785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sz="4000" b="1" dirty="0" smtClean="0"/>
              <a:t>1921 г.</a:t>
            </a:r>
            <a:r>
              <a:rPr lang="ru-RU" sz="4000" dirty="0" smtClean="0"/>
              <a:t>  - книга «Психологические типы»</a:t>
            </a:r>
          </a:p>
          <a:p>
            <a:pPr algn="r">
              <a:buNone/>
            </a:pPr>
            <a:r>
              <a:rPr lang="en-US" sz="4000" b="1" dirty="0" smtClean="0"/>
              <a:t>           </a:t>
            </a:r>
            <a:r>
              <a:rPr lang="ru-RU" sz="4000" b="1" dirty="0" smtClean="0">
                <a:solidFill>
                  <a:srgbClr val="CCFF66"/>
                </a:solidFill>
              </a:rPr>
              <a:t>Психологические </a:t>
            </a:r>
            <a:r>
              <a:rPr lang="ru-RU" sz="4000" b="1" dirty="0" smtClean="0">
                <a:solidFill>
                  <a:srgbClr val="CCFF66"/>
                </a:solidFill>
              </a:rPr>
              <a:t>установки:</a:t>
            </a:r>
          </a:p>
          <a:p>
            <a:pPr algn="r">
              <a:buNone/>
            </a:pPr>
            <a:r>
              <a:rPr lang="ru-RU" sz="4000" dirty="0" smtClean="0"/>
              <a:t>   Экстраверсия/Интроверсия</a:t>
            </a:r>
          </a:p>
          <a:p>
            <a:pPr algn="r">
              <a:buNone/>
            </a:pPr>
            <a:r>
              <a:rPr lang="ru-RU" sz="4000" b="1" dirty="0" smtClean="0">
                <a:solidFill>
                  <a:srgbClr val="CCFF66"/>
                </a:solidFill>
              </a:rPr>
              <a:t>Функции </a:t>
            </a:r>
            <a:r>
              <a:rPr lang="ru-RU" sz="4000" b="1" dirty="0" err="1" smtClean="0">
                <a:solidFill>
                  <a:srgbClr val="CCFF66"/>
                </a:solidFill>
              </a:rPr>
              <a:t>Я-сознания</a:t>
            </a:r>
            <a:r>
              <a:rPr lang="ru-RU" sz="4000" b="1" dirty="0" smtClean="0">
                <a:solidFill>
                  <a:srgbClr val="CCFF66"/>
                </a:solidFill>
              </a:rPr>
              <a:t>:</a:t>
            </a:r>
          </a:p>
          <a:p>
            <a:pPr algn="r">
              <a:buNone/>
            </a:pPr>
            <a:r>
              <a:rPr lang="ru-RU" sz="4000" dirty="0" smtClean="0"/>
              <a:t>    Мышление/Чувствование</a:t>
            </a:r>
          </a:p>
          <a:p>
            <a:pPr algn="r">
              <a:buNone/>
            </a:pPr>
            <a:r>
              <a:rPr lang="ru-RU" sz="4000" dirty="0" smtClean="0"/>
              <a:t>    Ощущение/Интуиция</a:t>
            </a:r>
          </a:p>
          <a:p>
            <a:pPr algn="r">
              <a:buNone/>
            </a:pPr>
            <a:r>
              <a:rPr lang="ru-RU" sz="4000" b="1" dirty="0" smtClean="0">
                <a:solidFill>
                  <a:srgbClr val="CCFF66"/>
                </a:solidFill>
              </a:rPr>
              <a:t>Способности Я:</a:t>
            </a:r>
          </a:p>
          <a:p>
            <a:pPr algn="r">
              <a:buNone/>
            </a:pPr>
            <a:r>
              <a:rPr lang="ru-RU" sz="4000" dirty="0" smtClean="0"/>
              <a:t>    </a:t>
            </a:r>
            <a:r>
              <a:rPr lang="ru-RU" sz="4000" dirty="0" err="1" smtClean="0"/>
              <a:t>Я-стабильность</a:t>
            </a:r>
            <a:r>
              <a:rPr lang="ru-RU" sz="4000" dirty="0" smtClean="0"/>
              <a:t>/</a:t>
            </a:r>
            <a:r>
              <a:rPr lang="ru-RU" sz="4000" dirty="0" err="1" smtClean="0"/>
              <a:t>Я-гибкость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81801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A7FA00"/>
                </a:solidFill>
                <a:latin typeface="Book Antiqua" pitchFamily="18" charset="0"/>
              </a:rPr>
              <a:t>Научные взгляды К.Г. Юнга</a:t>
            </a:r>
            <a:endParaRPr lang="ru-RU" b="1" dirty="0">
              <a:solidFill>
                <a:srgbClr val="A7FA00"/>
              </a:solidFill>
              <a:latin typeface="Book Antiqu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857232"/>
            <a:ext cx="8286808" cy="542928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</a:pPr>
            <a:r>
              <a:rPr lang="ru-RU" sz="3600" dirty="0" smtClean="0"/>
              <a:t>Структура личности: </a:t>
            </a:r>
          </a:p>
          <a:p>
            <a:pPr algn="ctr">
              <a:lnSpc>
                <a:spcPct val="80000"/>
              </a:lnSpc>
              <a:buNone/>
            </a:pPr>
            <a:r>
              <a:rPr lang="ru-RU" sz="3600" dirty="0" smtClean="0"/>
              <a:t>Сознание </a:t>
            </a:r>
            <a:endParaRPr lang="ru-RU" sz="3600" dirty="0" smtClean="0"/>
          </a:p>
          <a:p>
            <a:pPr algn="ctr">
              <a:lnSpc>
                <a:spcPct val="80000"/>
              </a:lnSpc>
              <a:buNone/>
            </a:pPr>
            <a:r>
              <a:rPr lang="ru-RU" sz="3600" dirty="0" smtClean="0"/>
              <a:t>+ </a:t>
            </a:r>
          </a:p>
          <a:p>
            <a:pPr algn="ctr">
              <a:lnSpc>
                <a:spcPct val="80000"/>
              </a:lnSpc>
              <a:buNone/>
            </a:pPr>
            <a:r>
              <a:rPr lang="ru-RU" sz="3600" dirty="0" smtClean="0"/>
              <a:t>Индивидуальное бессознательное</a:t>
            </a:r>
          </a:p>
          <a:p>
            <a:pPr algn="ctr">
              <a:lnSpc>
                <a:spcPct val="80000"/>
              </a:lnSpc>
              <a:buNone/>
            </a:pPr>
            <a:r>
              <a:rPr lang="ru-RU" sz="3600" dirty="0" smtClean="0"/>
              <a:t>+ </a:t>
            </a:r>
          </a:p>
          <a:p>
            <a:pPr algn="ctr">
              <a:lnSpc>
                <a:spcPct val="80000"/>
              </a:lnSpc>
              <a:buNone/>
            </a:pPr>
            <a:r>
              <a:rPr lang="ru-RU" sz="3600" dirty="0" smtClean="0"/>
              <a:t>Коллективное</a:t>
            </a:r>
            <a:r>
              <a:rPr lang="ru-RU" sz="4000" dirty="0" smtClean="0"/>
              <a:t> бессознательное </a:t>
            </a:r>
            <a:endParaRPr lang="ru-RU" sz="4000" dirty="0"/>
          </a:p>
        </p:txBody>
      </p:sp>
      <p:pic>
        <p:nvPicPr>
          <p:cNvPr id="6146" name="Picture 2" descr="C:\Users\ACER\Desktop\12047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3545624"/>
            <a:ext cx="6500858" cy="32411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 descr="C:\Users\ACER\Desktop\OzHK5QdgXN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1571612"/>
            <a:ext cx="2925556" cy="307183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81801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A7FA00"/>
                </a:solidFill>
                <a:latin typeface="Book Antiqua" pitchFamily="18" charset="0"/>
              </a:rPr>
              <a:t>Научные взгляды К.Г. Юнга</a:t>
            </a:r>
            <a:endParaRPr lang="ru-RU" b="1" dirty="0">
              <a:solidFill>
                <a:srgbClr val="A7FA00"/>
              </a:solidFill>
              <a:latin typeface="Book Antiqu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142984"/>
            <a:ext cx="8286808" cy="542928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ru-RU" sz="4000" b="1" dirty="0" smtClean="0"/>
              <a:t>Архетипы</a:t>
            </a:r>
            <a:r>
              <a:rPr lang="ru-RU" sz="4000" dirty="0" smtClean="0"/>
              <a:t>: Персона, Тень, </a:t>
            </a:r>
            <a:r>
              <a:rPr lang="ru-RU" sz="4000" dirty="0" err="1" smtClean="0"/>
              <a:t>Анима</a:t>
            </a:r>
            <a:r>
              <a:rPr lang="ru-RU" sz="4000" dirty="0" smtClean="0"/>
              <a:t>, </a:t>
            </a:r>
            <a:r>
              <a:rPr lang="ru-RU" sz="4000" dirty="0" err="1" smtClean="0"/>
              <a:t>Анимус</a:t>
            </a:r>
            <a:r>
              <a:rPr lang="ru-RU" sz="4000" dirty="0" smtClean="0"/>
              <a:t> и др. </a:t>
            </a:r>
          </a:p>
          <a:p>
            <a:pPr>
              <a:lnSpc>
                <a:spcPct val="150000"/>
              </a:lnSpc>
              <a:buNone/>
            </a:pPr>
            <a:r>
              <a:rPr lang="ru-RU" sz="4000" dirty="0" smtClean="0"/>
              <a:t>Центр личности – </a:t>
            </a:r>
            <a:r>
              <a:rPr lang="ru-RU" sz="4000" b="1" dirty="0" smtClean="0"/>
              <a:t>самость</a:t>
            </a:r>
            <a:r>
              <a:rPr lang="ru-RU" sz="4000" dirty="0" smtClean="0"/>
              <a:t> </a:t>
            </a:r>
            <a:endParaRPr lang="en-US" sz="4000" dirty="0" smtClean="0"/>
          </a:p>
          <a:p>
            <a:pPr>
              <a:lnSpc>
                <a:spcPct val="150000"/>
              </a:lnSpc>
              <a:buNone/>
            </a:pPr>
            <a:r>
              <a:rPr lang="ru-RU" sz="4000" b="1" dirty="0" err="1" smtClean="0"/>
              <a:t>Индивидуация</a:t>
            </a:r>
            <a:r>
              <a:rPr lang="ru-RU" sz="4000" dirty="0" smtClean="0"/>
              <a:t> </a:t>
            </a:r>
            <a:r>
              <a:rPr lang="ru-RU" sz="4000" dirty="0" smtClean="0"/>
              <a:t>— </a:t>
            </a:r>
            <a:endParaRPr lang="en-US" sz="4000" dirty="0" smtClean="0"/>
          </a:p>
          <a:p>
            <a:pPr>
              <a:lnSpc>
                <a:spcPct val="150000"/>
              </a:lnSpc>
              <a:buNone/>
            </a:pPr>
            <a:r>
              <a:rPr lang="ru-RU" sz="4000" dirty="0" smtClean="0"/>
              <a:t>это </a:t>
            </a:r>
            <a:r>
              <a:rPr lang="ru-RU" sz="4000" dirty="0" smtClean="0"/>
              <a:t>процесс, в ходе которого </a:t>
            </a:r>
            <a:r>
              <a:rPr lang="ru-RU" sz="4000" dirty="0" smtClean="0"/>
              <a:t>мы</a:t>
            </a:r>
            <a:r>
              <a:rPr lang="en-US" sz="4000" dirty="0" smtClean="0"/>
              <a:t> </a:t>
            </a:r>
            <a:r>
              <a:rPr lang="ru-RU" sz="4000" dirty="0" smtClean="0"/>
              <a:t>становимся </a:t>
            </a:r>
            <a:r>
              <a:rPr lang="ru-RU" sz="4000" dirty="0" smtClean="0"/>
              <a:t>теми, кто мы есть на самом деле. Реализация </a:t>
            </a:r>
            <a:r>
              <a:rPr lang="ru-RU" sz="4000" b="1" dirty="0" smtClean="0"/>
              <a:t>Самости </a:t>
            </a:r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Другая 12">
      <a:dk1>
        <a:sysClr val="windowText" lastClr="000000"/>
      </a:dk1>
      <a:lt1>
        <a:sysClr val="window" lastClr="FFFFFF"/>
      </a:lt1>
      <a:dk2>
        <a:srgbClr val="58267E"/>
      </a:dk2>
      <a:lt2>
        <a:srgbClr val="7030A0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224</TotalTime>
  <Words>230</Words>
  <PresentationFormat>Экран (4:3)</PresentationFormat>
  <Paragraphs>49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Литейная</vt:lpstr>
      <vt:lpstr>Личность и научные взгляды К.Г. Юнга</vt:lpstr>
      <vt:lpstr>Биография К.Г. Юнга</vt:lpstr>
      <vt:lpstr>Биография К.Г. Юнга</vt:lpstr>
      <vt:lpstr>Биография К.Г. Юнга</vt:lpstr>
      <vt:lpstr>Биография К.Г. Юнга</vt:lpstr>
      <vt:lpstr>Научные взгляды К.Г. Юнга</vt:lpstr>
      <vt:lpstr>Научные взгляды К.Г. Юнга</vt:lpstr>
      <vt:lpstr>Научные взгляды К.Г. Юнга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Личность и научные взгляды К.Г. Юнга</dc:title>
  <dc:creator>Анна</dc:creator>
  <cp:lastModifiedBy>ACER</cp:lastModifiedBy>
  <cp:revision>20</cp:revision>
  <dcterms:created xsi:type="dcterms:W3CDTF">2015-11-13T02:53:00Z</dcterms:created>
  <dcterms:modified xsi:type="dcterms:W3CDTF">2016-11-14T02:48:23Z</dcterms:modified>
</cp:coreProperties>
</file>