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66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00CC"/>
    <a:srgbClr val="FAFAFA"/>
    <a:srgbClr val="FF00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35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86100" y="1828800"/>
            <a:ext cx="6057900" cy="2387600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Этические проблемы в профессиональной деятельности психолога</a:t>
            </a:r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448" y="4248150"/>
            <a:ext cx="4487952" cy="1828800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Вачков</a:t>
            </a:r>
            <a:r>
              <a:rPr lang="ru-RU" sz="2400" dirty="0" smtClean="0"/>
              <a:t> И.В., </a:t>
            </a:r>
            <a:r>
              <a:rPr lang="ru-RU" sz="2400" dirty="0" err="1" smtClean="0"/>
              <a:t>Гриншпун</a:t>
            </a:r>
            <a:r>
              <a:rPr lang="ru-RU" sz="2400" dirty="0" smtClean="0"/>
              <a:t> И.Б., </a:t>
            </a:r>
            <a:r>
              <a:rPr lang="ru-RU" sz="2400" dirty="0" err="1" smtClean="0"/>
              <a:t>Пряжников</a:t>
            </a:r>
            <a:r>
              <a:rPr lang="ru-RU" sz="2400" dirty="0" smtClean="0"/>
              <a:t> Н.С. Введение в профессию «психолог»: Учебное пособие. М.: МПСИ; Воронеж: НПО «МОДЭК», 2002/2007.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Этические проблемы в научно-исследовательской деятельности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572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/>
              <a:t>8. Проблема необоснованного «продвижения» 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9. Проблема излишней формализации многих аспектов научно-исследовательской деятельности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/>
              <a:t>10. «</a:t>
            </a:r>
            <a:r>
              <a:rPr lang="ru-RU" sz="3600" dirty="0" err="1" smtClean="0"/>
              <a:t>Подстраивание</a:t>
            </a:r>
            <a:r>
              <a:rPr lang="ru-RU" sz="3600" dirty="0" smtClean="0"/>
              <a:t>» под чей–то научный авторитет или прикрытие этим авторитетом </a:t>
            </a:r>
            <a:endParaRPr lang="ru-RU" sz="3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Этические проблемы в научно-исследовательской деятельности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572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/>
              <a:t>11. Откровенная травля своих коллег по работе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/>
              <a:t>12. «Научное обоснование» и участие психологов в глобальных общественных манипуляциях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проблемы и «соблазны» практической психологии</a:t>
            </a:r>
            <a:r>
              <a:rPr lang="ru-RU" sz="4000" dirty="0" smtClean="0"/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191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1. Проблема 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власти над сознанием 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клиента</a:t>
            </a:r>
            <a:endParaRPr lang="en-US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2. Проблема </a:t>
            </a:r>
            <a:r>
              <a:rPr lang="ru-RU" sz="3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самокрасования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 психолога на работе </a:t>
            </a:r>
            <a:r>
              <a:rPr lang="en-US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 </a:t>
            </a:r>
          </a:p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3. «Соблазн» следования «методическим модам»</a:t>
            </a:r>
            <a:endParaRPr lang="en-US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4. 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Проблема платности психологических услуг, проблема «денег–подарков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»</a:t>
            </a:r>
            <a:endParaRPr lang="en-US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проблемы и «соблазны» практической психологии</a:t>
            </a:r>
            <a:r>
              <a:rPr lang="ru-RU" sz="4000" dirty="0" smtClean="0"/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191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5. 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Проблема близких отношений психолога с 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клиентом</a:t>
            </a:r>
            <a:endParaRPr lang="en-US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6. </a:t>
            </a: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«Соблазн» работать с полной отдачей, забывая о своих личных интересах </a:t>
            </a:r>
            <a:endParaRPr lang="en-US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7. Проблема «неинтересного» и «скучного» клиента</a:t>
            </a:r>
            <a:endParaRPr lang="en-US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проблемы и «соблазны» практической психологии</a:t>
            </a:r>
            <a:r>
              <a:rPr lang="ru-RU" sz="4000" dirty="0" smtClean="0"/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191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8. Проблема «раннего прозрения клиента» </a:t>
            </a:r>
            <a:endParaRPr lang="en-US" sz="3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9. Проблема «позднего прозрения» клиента</a:t>
            </a:r>
            <a:endParaRPr lang="en-US" sz="3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10. </a:t>
            </a: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«Прозрение» самого психолога </a:t>
            </a:r>
            <a:endParaRPr lang="en-US" sz="3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проблемы и «соблазны» практической психологии</a:t>
            </a:r>
            <a:r>
              <a:rPr lang="ru-RU" sz="4000" dirty="0" smtClean="0"/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1915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11. Неверие в возможности клиента самому разрешить свою психологическую проблему </a:t>
            </a:r>
            <a:endParaRPr lang="en-US" sz="3600" dirty="0" smtClean="0">
              <a:solidFill>
                <a:srgbClr val="000066"/>
              </a:solidFill>
            </a:endParaRP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12. Работа без должной теоретической и методической подготовки </a:t>
            </a:r>
            <a:endParaRPr lang="en-US" sz="3600" dirty="0" smtClean="0">
              <a:solidFill>
                <a:srgbClr val="000066"/>
              </a:solidFill>
            </a:endParaRP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13. Проблема критериев оценки эффективности психологической помощи</a:t>
            </a:r>
            <a:endParaRPr lang="en-US" sz="3600" dirty="0" smtClean="0">
              <a:solidFill>
                <a:srgbClr val="000066"/>
              </a:solidFill>
            </a:endParaRPr>
          </a:p>
          <a:p>
            <a:pPr lvl="0" defTabSz="685800">
              <a:spcBef>
                <a:spcPct val="0"/>
              </a:spcBef>
            </a:pPr>
            <a:endParaRPr lang="en-US" sz="3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Уровни этических принципов в работе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742950" lvl="0" indent="-742950" defTabSz="685800">
              <a:spcBef>
                <a:spcPct val="0"/>
              </a:spcBef>
              <a:buAutoNum type="arabicPeriod"/>
            </a:pPr>
            <a:r>
              <a:rPr lang="ru-RU" sz="3600" dirty="0" smtClean="0">
                <a:solidFill>
                  <a:srgbClr val="000066"/>
                </a:solidFill>
              </a:rPr>
              <a:t>Очевидные </a:t>
            </a:r>
            <a:r>
              <a:rPr lang="ru-RU" sz="3600" dirty="0" smtClean="0">
                <a:solidFill>
                  <a:srgbClr val="000066"/>
                </a:solidFill>
              </a:rPr>
              <a:t>(самоочевидные</a:t>
            </a:r>
            <a:r>
              <a:rPr lang="ru-RU" sz="3600" dirty="0" smtClean="0">
                <a:solidFill>
                  <a:srgbClr val="000066"/>
                </a:solidFill>
              </a:rPr>
              <a:t>)</a:t>
            </a:r>
          </a:p>
          <a:p>
            <a:pPr marL="742950" lvl="0" indent="-74295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 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2. Традиционно выделяемые этические принципы</a:t>
            </a:r>
            <a:endParaRPr lang="en-US" sz="360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тические принципы в работе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1. Не навреди!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2. Не оценивай!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3. Принимай человека таким, каков он есть</a:t>
            </a:r>
            <a:r>
              <a:rPr lang="ru-RU" sz="3600" dirty="0" smtClean="0"/>
              <a:t> </a:t>
            </a:r>
            <a:endParaRPr lang="ru-RU" sz="3600" dirty="0" smtClean="0"/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4. </a:t>
            </a:r>
            <a:r>
              <a:rPr lang="ru-RU" sz="3600" dirty="0" smtClean="0">
                <a:solidFill>
                  <a:srgbClr val="000066"/>
                </a:solidFill>
              </a:rPr>
              <a:t>Соблюдай профессиональную тайну (принцип конфиденциальности</a:t>
            </a:r>
            <a:r>
              <a:rPr lang="ru-RU" sz="3600" dirty="0" smtClean="0">
                <a:solidFill>
                  <a:srgbClr val="000066"/>
                </a:solidFill>
              </a:rPr>
              <a:t>)</a:t>
            </a:r>
          </a:p>
          <a:p>
            <a:pPr lvl="0" defTabSz="685800">
              <a:spcBef>
                <a:spcPct val="0"/>
              </a:spcBef>
            </a:pPr>
            <a:endParaRPr lang="en-US" sz="360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тические принципы в работе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endParaRPr lang="ru-RU" sz="3600" dirty="0" smtClean="0">
              <a:solidFill>
                <a:srgbClr val="000066"/>
              </a:solidFill>
            </a:endParaRP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5. Уважай своих коллег по работе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6. Не выясняй отношений с коллегами по работе в присутствии других людей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7. Принцип профессиональной компетентности</a:t>
            </a:r>
            <a:endParaRPr lang="en-US" sz="360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тические принципы в работе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endParaRPr lang="ru-RU" sz="3600" dirty="0" smtClean="0">
              <a:solidFill>
                <a:srgbClr val="000066"/>
              </a:solidFill>
            </a:endParaRP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8. Соблюдай меру взаимного откровения с клиентом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9. Не отнимай у клиента права самому отвечать за свои поступки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10. Не выставляй свои знания напоказ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886700" cy="11812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Уровни рассмотрения этических проблем в психологии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543050"/>
            <a:ext cx="8191500" cy="466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Право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- </a:t>
            </a: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фиксированные нормы поведения, за нарушение которых человек несет строго установленную ответственность </a:t>
            </a:r>
            <a:endParaRPr lang="ru-RU" sz="4800" dirty="0" smtClean="0"/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Мораль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- </a:t>
            </a: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неформальные (неписаные) нормы поведения</a:t>
            </a:r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Нравственность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– </a:t>
            </a: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«совесть конкретного человека»</a:t>
            </a:r>
            <a:endParaRPr kumimoji="0" lang="ru-RU" sz="4800" b="1" i="0" u="none" strike="noStrike" kern="1200" cap="none" spc="0" normalizeH="0" baseline="0" noProof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тические принципы в работе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11</a:t>
            </a:r>
            <a:r>
              <a:rPr lang="ru-RU" sz="3600" dirty="0" smtClean="0">
                <a:solidFill>
                  <a:srgbClr val="000066"/>
                </a:solidFill>
              </a:rPr>
              <a:t>. Не дезинформируй </a:t>
            </a:r>
            <a:r>
              <a:rPr lang="ru-RU" sz="3600" dirty="0" smtClean="0">
                <a:solidFill>
                  <a:srgbClr val="000066"/>
                </a:solidFill>
              </a:rPr>
              <a:t>клиента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12. </a:t>
            </a:r>
            <a:r>
              <a:rPr lang="ru-RU" sz="3600" dirty="0" smtClean="0">
                <a:solidFill>
                  <a:srgbClr val="000066"/>
                </a:solidFill>
              </a:rPr>
              <a:t>Соблюдай принцип добровольности участия клиента в психологических </a:t>
            </a:r>
            <a:r>
              <a:rPr lang="ru-RU" sz="3600" dirty="0" smtClean="0">
                <a:solidFill>
                  <a:srgbClr val="000066"/>
                </a:solidFill>
              </a:rPr>
              <a:t>процедурах</a:t>
            </a:r>
          </a:p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13. Уважай себя как человека и как специалиста!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Главный этический ориентир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600" dirty="0" smtClean="0">
                <a:solidFill>
                  <a:srgbClr val="000066"/>
                </a:solidFill>
              </a:rPr>
              <a:t>Культивирование </a:t>
            </a:r>
            <a:r>
              <a:rPr lang="ru-RU" sz="3600" dirty="0" smtClean="0">
                <a:solidFill>
                  <a:srgbClr val="000066"/>
                </a:solidFill>
              </a:rPr>
              <a:t>права каждого на построение своего неповторимого образа счастья, но права, не ущемляющего таких же прав других людей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23850" y="1638300"/>
            <a:ext cx="85344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«Поступай по отношению к другому человеку так, чтобы это придавало силы тебе и ему</a:t>
            </a: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…»</a:t>
            </a:r>
          </a:p>
          <a:p>
            <a:pPr lvl="0" algn="r" defTabSz="685800">
              <a:spcBef>
                <a:spcPct val="0"/>
              </a:spcBef>
            </a:pP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6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6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Эрик </a:t>
            </a:r>
            <a:r>
              <a:rPr lang="ru-RU" sz="4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6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Эриксон</a:t>
            </a:r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0066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886700" cy="11812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Уровни этических регуляторов деятельности психолога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543050"/>
            <a:ext cx="8191500" cy="466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1.Правовой - </a:t>
            </a:r>
            <a:r>
              <a:rPr lang="ru-RU" sz="4400" dirty="0" smtClean="0"/>
              <a:t>«Всеобщая декларация прав человека», «Конвенция о правах ребенка», «Конституция Государства»</a:t>
            </a:r>
            <a:endParaRPr lang="ru-RU" sz="4800" dirty="0" smtClean="0"/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2. Моральный 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– </a:t>
            </a:r>
            <a:r>
              <a:rPr lang="ru-RU" sz="4400" dirty="0" smtClean="0"/>
              <a:t>этические «Кодексы», «Уставы», «Стандарты»</a:t>
            </a:r>
            <a:endParaRPr lang="ru-RU" sz="4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a typeface="+mj-ea"/>
              <a:cs typeface="+mj-cs"/>
            </a:endParaRPr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3. Нравственный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– </a:t>
            </a:r>
            <a:r>
              <a:rPr lang="ru-RU" sz="4400" dirty="0" err="1" smtClean="0"/>
              <a:t>сформированность</a:t>
            </a:r>
            <a:r>
              <a:rPr lang="ru-RU" sz="4400" dirty="0" smtClean="0"/>
              <a:t> ценностно-смыслового ядра личности</a:t>
            </a:r>
            <a:endParaRPr kumimoji="0" lang="ru-RU" sz="4800" b="1" i="0" u="none" strike="noStrike" kern="1200" cap="none" spc="0" normalizeH="0" baseline="0" noProof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85750"/>
            <a:ext cx="7886700" cy="120033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Главный «этический парадокс» психологии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543050"/>
            <a:ext cx="8191500" cy="466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7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Субъектность</a:t>
            </a: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–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как предмет психологической профессиональной деятельности</a:t>
            </a:r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7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Характеристики субъектности</a:t>
            </a:r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готовность к непредсказуемым, спонтанным действиям </a:t>
            </a:r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r>
              <a:rPr lang="ru-RU" sz="47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- рефлексия себя и своих поступков</a:t>
            </a:r>
          </a:p>
          <a:p>
            <a:pPr lvl="0" algn="just" defTabSz="685800">
              <a:lnSpc>
                <a:spcPct val="110000"/>
              </a:lnSpc>
              <a:spcBef>
                <a:spcPct val="0"/>
              </a:spcBef>
            </a:pPr>
            <a:endParaRPr kumimoji="0" lang="ru-RU" sz="4800" b="1" i="0" u="none" strike="noStrike" kern="1200" cap="none" spc="0" normalizeH="0" baseline="0" noProof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85750"/>
            <a:ext cx="7886700" cy="120033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противоречия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515350" cy="48958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1. Между правом человека на самоопределение и его неготовностью к этому </a:t>
            </a:r>
          </a:p>
          <a:p>
            <a:pPr lvl="0" defTabSz="685800">
              <a:spcBef>
                <a:spcPct val="0"/>
              </a:spcBef>
            </a:pPr>
            <a:endParaRPr lang="ru-RU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2. Между интересами общества и конкретной личности (конкретных людей)</a:t>
            </a:r>
          </a:p>
          <a:p>
            <a:pPr lvl="0" defTabSz="685800">
              <a:spcBef>
                <a:spcPct val="0"/>
              </a:spcBef>
            </a:pPr>
            <a:endParaRPr lang="ru-RU" sz="3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defTabSz="685800">
              <a:spcBef>
                <a:spcPct val="0"/>
              </a:spcBef>
            </a:pPr>
            <a:r>
              <a:rPr lang="ru-RU" sz="3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3. Между мировоззрением психолога и конкретного человека – клиента</a:t>
            </a:r>
            <a:endParaRPr lang="ru-RU" sz="3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85750"/>
            <a:ext cx="7886700" cy="120033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противоречия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191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49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4. Между высокими и благородными устремлениями психолога и его ограниченностью в адекватных методах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endParaRPr lang="ru-RU" sz="49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defTabSz="685800">
              <a:lnSpc>
                <a:spcPct val="110000"/>
              </a:lnSpc>
              <a:spcBef>
                <a:spcPct val="0"/>
              </a:spcBef>
            </a:pPr>
            <a:r>
              <a:rPr lang="ru-RU" sz="49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5. Между высокими и благородными устремлениями психолога и прагматизмом современного мира  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endParaRPr lang="ru-RU" sz="4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85750"/>
            <a:ext cx="7886700" cy="120033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Основные этические противоречия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191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6. Между все возрастающей свободой выбора в работе психолога и усилением его зависимости от конкретного «заказчика»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a typeface="+mj-ea"/>
                <a:cs typeface="+mj-cs"/>
              </a:rPr>
              <a:t>7. Между различными этическими системами и их уровнями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Этические проблемы в научно-исследовательской деятельности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572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>
                <a:latin typeface="Calibri" pitchFamily="34" charset="0"/>
                <a:cs typeface="Calibri" pitchFamily="34" charset="0"/>
              </a:rPr>
              <a:t>1. Чрезмерное экспериментирование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2. Вторжение в личную жизнь, в духовный мир обследуемых людей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>
                <a:latin typeface="Calibri" pitchFamily="34" charset="0"/>
                <a:cs typeface="Calibri" pitchFamily="34" charset="0"/>
              </a:rPr>
              <a:t>3. Страх перед исследованием наиболее острых социально-психологических проблем</a:t>
            </a:r>
            <a:endParaRPr lang="ru-RU" sz="3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71500"/>
            <a:ext cx="7886700" cy="10668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/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Этические проблемы в научно-исследовательской деятельности психолога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 </a:t>
            </a:r>
            <a:br>
              <a:rPr lang="ru-RU" sz="4400" dirty="0" smtClean="0"/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304800" y="1695450"/>
            <a:ext cx="8572500" cy="4514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>
                <a:latin typeface="Calibri" pitchFamily="34" charset="0"/>
                <a:cs typeface="Calibri" pitchFamily="34" charset="0"/>
              </a:rPr>
              <a:t>4. Проблема недобросовестности исследования  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5. Некорректное соавторство 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dirty="0" smtClean="0">
                <a:latin typeface="Calibri" pitchFamily="34" charset="0"/>
                <a:cs typeface="Calibri" pitchFamily="34" charset="0"/>
              </a:rPr>
              <a:t>6. «Кастовость» и «семейственность» в науке </a:t>
            </a:r>
          </a:p>
          <a:p>
            <a:pPr lvl="0" defTabSz="685800">
              <a:lnSpc>
                <a:spcPct val="110000"/>
              </a:lnSpc>
              <a:spcBef>
                <a:spcPct val="0"/>
              </a:spcBef>
            </a:pP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Calibri" pitchFamily="34" charset="0"/>
                <a:ea typeface="+mj-ea"/>
                <a:cs typeface="Calibri" pitchFamily="34" charset="0"/>
              </a:rPr>
              <a:t>7. Проблема «профессиональных секретов»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603</Words>
  <Application>Microsoft Office PowerPoint</Application>
  <PresentationFormat>Экран (4:3)</PresentationFormat>
  <Paragraphs>89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Этические проблемы в профессиональной деятельности психолога</vt:lpstr>
      <vt:lpstr>Уровни рассмотрения этических проблем в психологии </vt:lpstr>
      <vt:lpstr>Уровни этических регуляторов деятельности психолога</vt:lpstr>
      <vt:lpstr>  Главный «этический парадокс» психологии     </vt:lpstr>
      <vt:lpstr>  Основные этические противоречия     </vt:lpstr>
      <vt:lpstr>  Основные этические противоречия     </vt:lpstr>
      <vt:lpstr>  Основные этические противоречия     </vt:lpstr>
      <vt:lpstr> Этические проблемы в научно-исследовательской деятельности психолога     </vt:lpstr>
      <vt:lpstr> Этические проблемы в научно-исследовательской деятельности психолога     </vt:lpstr>
      <vt:lpstr> Этические проблемы в научно-исследовательской деятельности психолога     </vt:lpstr>
      <vt:lpstr> Этические проблемы в научно-исследовательской деятельности психолога     </vt:lpstr>
      <vt:lpstr> Основные этические проблемы и «соблазны» практической психологии     </vt:lpstr>
      <vt:lpstr> Основные этические проблемы и «соблазны» практической психологии     </vt:lpstr>
      <vt:lpstr> Основные этические проблемы и «соблазны» практической психологии     </vt:lpstr>
      <vt:lpstr> Основные этические проблемы и «соблазны» практической психологии     </vt:lpstr>
      <vt:lpstr> Уровни этических принципов в работе психолога     </vt:lpstr>
      <vt:lpstr> Этические принципы в работе психолога     </vt:lpstr>
      <vt:lpstr> Этические принципы в работе психолога     </vt:lpstr>
      <vt:lpstr> Этические принципы в работе психолога     </vt:lpstr>
      <vt:lpstr> Этические принципы в работе психолога     </vt:lpstr>
      <vt:lpstr> Главный этический ориентир     </vt:lpstr>
      <vt:lpstr>   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ACER</cp:lastModifiedBy>
  <cp:revision>39</cp:revision>
  <dcterms:created xsi:type="dcterms:W3CDTF">2014-11-21T11:00:06Z</dcterms:created>
  <dcterms:modified xsi:type="dcterms:W3CDTF">2015-11-30T07:21:03Z</dcterms:modified>
</cp:coreProperties>
</file>